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8" r:id="rId8"/>
    <p:sldId id="269" r:id="rId9"/>
    <p:sldId id="265" r:id="rId10"/>
    <p:sldId id="266" r:id="rId11"/>
    <p:sldId id="267" r:id="rId12"/>
    <p:sldId id="260" r:id="rId13"/>
    <p:sldId id="259" r:id="rId14"/>
    <p:sldId id="26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95ED85-DD07-8A9D-531A-6AE424040A95}" v="1" dt="2025-01-19T20:19:04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ymnázium Čelákovice" userId="S::info@gcelakovice.cz::edf71922-4540-487e-b827-a261f8d52d08" providerId="AD" clId="Web-{5795ED85-DD07-8A9D-531A-6AE424040A95}"/>
    <pc:docChg chg="sldOrd">
      <pc:chgData name="Gymnázium Čelákovice" userId="S::info@gcelakovice.cz::edf71922-4540-487e-b827-a261f8d52d08" providerId="AD" clId="Web-{5795ED85-DD07-8A9D-531A-6AE424040A95}" dt="2025-01-19T20:19:04.843" v="0"/>
      <pc:docMkLst>
        <pc:docMk/>
      </pc:docMkLst>
      <pc:sldChg chg="ord">
        <pc:chgData name="Gymnázium Čelákovice" userId="S::info@gcelakovice.cz::edf71922-4540-487e-b827-a261f8d52d08" providerId="AD" clId="Web-{5795ED85-DD07-8A9D-531A-6AE424040A95}" dt="2025-01-19T20:19:04.843" v="0"/>
        <pc:sldMkLst>
          <pc:docMk/>
          <pc:sldMk cId="1073607018" sldId="261"/>
        </pc:sldMkLst>
      </pc:sldChg>
    </pc:docChg>
  </pc:docChgLst>
  <pc:docChgLst>
    <pc:chgData name="Lukáš Weissgrab" userId="2501daa9-b7f6-4551-a63c-26ee9d342416" providerId="ADAL" clId="{B2796EB1-F585-4793-AA90-A8DB25D09AC2}"/>
    <pc:docChg chg="custSel modSld sldOrd">
      <pc:chgData name="Lukáš Weissgrab" userId="2501daa9-b7f6-4551-a63c-26ee9d342416" providerId="ADAL" clId="{B2796EB1-F585-4793-AA90-A8DB25D09AC2}" dt="2025-01-20T06:26:59.902" v="157"/>
      <pc:docMkLst>
        <pc:docMk/>
      </pc:docMkLst>
      <pc:sldChg chg="modSp mod ord">
        <pc:chgData name="Lukáš Weissgrab" userId="2501daa9-b7f6-4551-a63c-26ee9d342416" providerId="ADAL" clId="{B2796EB1-F585-4793-AA90-A8DB25D09AC2}" dt="2025-01-20T06:26:59.902" v="157"/>
        <pc:sldMkLst>
          <pc:docMk/>
          <pc:sldMk cId="3799523001" sldId="256"/>
        </pc:sldMkLst>
        <pc:spChg chg="mod">
          <ac:chgData name="Lukáš Weissgrab" userId="2501daa9-b7f6-4551-a63c-26ee9d342416" providerId="ADAL" clId="{B2796EB1-F585-4793-AA90-A8DB25D09AC2}" dt="2025-01-20T06:12:46.453" v="1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 mod">
        <pc:chgData name="Lukáš Weissgrab" userId="2501daa9-b7f6-4551-a63c-26ee9d342416" providerId="ADAL" clId="{B2796EB1-F585-4793-AA90-A8DB25D09AC2}" dt="2025-01-20T06:16:04.890" v="22" actId="20577"/>
        <pc:sldMkLst>
          <pc:docMk/>
          <pc:sldMk cId="269045372" sldId="257"/>
        </pc:sldMkLst>
        <pc:spChg chg="mod">
          <ac:chgData name="Lukáš Weissgrab" userId="2501daa9-b7f6-4551-a63c-26ee9d342416" providerId="ADAL" clId="{B2796EB1-F585-4793-AA90-A8DB25D09AC2}" dt="2025-01-20T06:16:04.890" v="22" actId="20577"/>
          <ac:spMkLst>
            <pc:docMk/>
            <pc:sldMk cId="269045372" sldId="257"/>
            <ac:spMk id="3" creationId="{AF80EDC4-6746-B0E5-8AD7-2A402108348A}"/>
          </ac:spMkLst>
        </pc:spChg>
      </pc:sldChg>
      <pc:sldChg chg="modSp mod">
        <pc:chgData name="Lukáš Weissgrab" userId="2501daa9-b7f6-4551-a63c-26ee9d342416" providerId="ADAL" clId="{B2796EB1-F585-4793-AA90-A8DB25D09AC2}" dt="2025-01-20T06:16:20.029" v="24" actId="20577"/>
        <pc:sldMkLst>
          <pc:docMk/>
          <pc:sldMk cId="2414858862" sldId="258"/>
        </pc:sldMkLst>
        <pc:spChg chg="mod">
          <ac:chgData name="Lukáš Weissgrab" userId="2501daa9-b7f6-4551-a63c-26ee9d342416" providerId="ADAL" clId="{B2796EB1-F585-4793-AA90-A8DB25D09AC2}" dt="2025-01-20T06:16:20.029" v="24" actId="20577"/>
          <ac:spMkLst>
            <pc:docMk/>
            <pc:sldMk cId="2414858862" sldId="258"/>
            <ac:spMk id="3" creationId="{8D38FA6F-39E0-777C-3E8D-A9F03001F312}"/>
          </ac:spMkLst>
        </pc:spChg>
      </pc:sldChg>
      <pc:sldChg chg="modSp mod">
        <pc:chgData name="Lukáš Weissgrab" userId="2501daa9-b7f6-4551-a63c-26ee9d342416" providerId="ADAL" clId="{B2796EB1-F585-4793-AA90-A8DB25D09AC2}" dt="2025-01-20T06:26:14.287" v="152" actId="20577"/>
        <pc:sldMkLst>
          <pc:docMk/>
          <pc:sldMk cId="2998669695" sldId="259"/>
        </pc:sldMkLst>
        <pc:spChg chg="mod">
          <ac:chgData name="Lukáš Weissgrab" userId="2501daa9-b7f6-4551-a63c-26ee9d342416" providerId="ADAL" clId="{B2796EB1-F585-4793-AA90-A8DB25D09AC2}" dt="2025-01-20T06:26:14.287" v="152" actId="20577"/>
          <ac:spMkLst>
            <pc:docMk/>
            <pc:sldMk cId="2998669695" sldId="259"/>
            <ac:spMk id="3" creationId="{718B0B5B-1C34-52AB-2F11-0A3FF9433229}"/>
          </ac:spMkLst>
        </pc:spChg>
      </pc:sldChg>
      <pc:sldChg chg="ord">
        <pc:chgData name="Lukáš Weissgrab" userId="2501daa9-b7f6-4551-a63c-26ee9d342416" providerId="ADAL" clId="{B2796EB1-F585-4793-AA90-A8DB25D09AC2}" dt="2025-01-20T06:26:46.877" v="153" actId="20578"/>
        <pc:sldMkLst>
          <pc:docMk/>
          <pc:sldMk cId="3377155052" sldId="262"/>
        </pc:sldMkLst>
      </pc:sldChg>
      <pc:sldChg chg="modSp mod">
        <pc:chgData name="Lukáš Weissgrab" userId="2501daa9-b7f6-4551-a63c-26ee9d342416" providerId="ADAL" clId="{B2796EB1-F585-4793-AA90-A8DB25D09AC2}" dt="2025-01-20T06:23:03.905" v="41" actId="20577"/>
        <pc:sldMkLst>
          <pc:docMk/>
          <pc:sldMk cId="2176448323" sldId="266"/>
        </pc:sldMkLst>
        <pc:spChg chg="mod">
          <ac:chgData name="Lukáš Weissgrab" userId="2501daa9-b7f6-4551-a63c-26ee9d342416" providerId="ADAL" clId="{B2796EB1-F585-4793-AA90-A8DB25D09AC2}" dt="2025-01-20T06:23:03.905" v="41" actId="20577"/>
          <ac:spMkLst>
            <pc:docMk/>
            <pc:sldMk cId="2176448323" sldId="266"/>
            <ac:spMk id="3" creationId="{368F369B-1607-2C06-9034-A37EF5D43C4B}"/>
          </ac:spMkLst>
        </pc:spChg>
      </pc:sldChg>
      <pc:sldChg chg="modSp mod">
        <pc:chgData name="Lukáš Weissgrab" userId="2501daa9-b7f6-4551-a63c-26ee9d342416" providerId="ADAL" clId="{B2796EB1-F585-4793-AA90-A8DB25D09AC2}" dt="2025-01-20T06:24:09.221" v="44" actId="20577"/>
        <pc:sldMkLst>
          <pc:docMk/>
          <pc:sldMk cId="1692238691" sldId="267"/>
        </pc:sldMkLst>
        <pc:spChg chg="mod">
          <ac:chgData name="Lukáš Weissgrab" userId="2501daa9-b7f6-4551-a63c-26ee9d342416" providerId="ADAL" clId="{B2796EB1-F585-4793-AA90-A8DB25D09AC2}" dt="2025-01-20T06:24:09.221" v="44" actId="20577"/>
          <ac:spMkLst>
            <pc:docMk/>
            <pc:sldMk cId="1692238691" sldId="267"/>
            <ac:spMk id="3" creationId="{04EEC40E-90B5-DFE6-CE28-5A2EFE3EC7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HeUsdQGPm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ps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hlaskynastredni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8653" y="60208"/>
            <a:ext cx="4620584" cy="2045952"/>
          </a:xfrm>
        </p:spPr>
        <p:txBody>
          <a:bodyPr>
            <a:normAutofit/>
          </a:bodyPr>
          <a:lstStyle/>
          <a:p>
            <a:r>
              <a:rPr lang="cs-CZ" sz="4400" dirty="0">
                <a:cs typeface="Calibri Light"/>
              </a:rPr>
              <a:t>Přijímací řízení </a:t>
            </a:r>
            <a:br>
              <a:rPr lang="cs-CZ" sz="4400" dirty="0">
                <a:ea typeface="Calibri Light"/>
                <a:cs typeface="Calibri Light"/>
              </a:rPr>
            </a:br>
            <a:r>
              <a:rPr lang="cs-CZ" sz="4400" dirty="0">
                <a:cs typeface="Calibri Light"/>
              </a:rPr>
              <a:t>2025</a:t>
            </a:r>
            <a:endParaRPr lang="cs-CZ" sz="4400" dirty="0">
              <a:ea typeface="Calibri Light" panose="020F0302020204030204"/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56875" y="2276721"/>
            <a:ext cx="4620584" cy="7754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Gymnázium Čelákovice</a:t>
            </a:r>
            <a:endParaRPr lang="cs-CZ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3AD67-8E38-AE0B-0512-58AEDC7D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Termíny JPZ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8F369B-1607-2C06-9034-A37EF5D43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87897" cy="3476450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4-letý obor (79-41-K/41)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11. a 14. 4. 2025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8-letý obor (79-41-K/81)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15. a 16. 4. 2025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Náhradní termíny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29. a 30. 4. 2025</a:t>
            </a:r>
          </a:p>
        </p:txBody>
      </p:sp>
    </p:spTree>
    <p:extLst>
      <p:ext uri="{BB962C8B-B14F-4D97-AF65-F5344CB8AC3E}">
        <p14:creationId xmlns:p14="http://schemas.microsoft.com/office/powerpoint/2010/main" val="217644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C4B79-DE85-9B98-0647-F038C9818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Vyhlášení výsledků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EC40E-90B5-DFE6-CE28-5A2EFE3EC74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  <a:hlinkClick r:id="rId2"/>
              </a:rPr>
              <a:t>https://www.youtube.com/watch?v=uHeUsdQGPm4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15. května 2025 </a:t>
            </a:r>
            <a:endParaRPr lang="cs-CZ" dirty="0"/>
          </a:p>
          <a:p>
            <a:r>
              <a:rPr lang="cs-CZ" dirty="0">
                <a:ea typeface="Calibri"/>
                <a:cs typeface="Calibri"/>
              </a:rPr>
              <a:t>12., 13. a 14. 5. 2025 - možnost nahlédnutí do spisu</a:t>
            </a:r>
          </a:p>
          <a:p>
            <a:r>
              <a:rPr lang="cs-CZ" dirty="0">
                <a:ea typeface="Calibri"/>
                <a:cs typeface="Calibri"/>
              </a:rPr>
              <a:t>V systému uvidí zák. zástupce vše - i opravené testy JPZ </a:t>
            </a:r>
          </a:p>
          <a:p>
            <a:r>
              <a:rPr lang="cs-CZ" dirty="0">
                <a:ea typeface="Calibri"/>
                <a:cs typeface="Calibri"/>
              </a:rPr>
              <a:t>Přijatý žák nepotvrzuje, že na školu nastoupí</a:t>
            </a:r>
          </a:p>
          <a:p>
            <a:r>
              <a:rPr lang="cs-CZ" dirty="0">
                <a:ea typeface="Calibri"/>
                <a:cs typeface="Calibri"/>
              </a:rPr>
              <a:t>Nepřijatý žák nedostává rozhodnutí o nepřijetí</a:t>
            </a:r>
          </a:p>
          <a:p>
            <a:r>
              <a:rPr lang="cs-CZ" dirty="0">
                <a:ea typeface="Calibri"/>
                <a:cs typeface="Calibri"/>
              </a:rPr>
              <a:t>Odvolání - pouze v případech, kdy mám důvodné podezření o chybě ve výsledcích - podání do 3 pracovních dnů ode dne zveřejnění výsledků</a:t>
            </a: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2238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A1175-2199-0D24-751B-16397408A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Nechci nastoupit na přiřazenou školu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CE237C-63EC-58ED-B7CE-2DDBB145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08981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Vzdání se svého místa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Vzdávám se možnosti nastoupit na všechny tři uvedené školy v přihlášce v 1. kole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Dokument v papírové podobě (fyzické doručení, doporučený dopis, datová schránka), možnost zaslání zprávy přes systém</a:t>
            </a:r>
          </a:p>
          <a:p>
            <a:r>
              <a:rPr lang="cs-CZ" dirty="0">
                <a:ea typeface="Calibri"/>
                <a:cs typeface="Calibri"/>
              </a:rPr>
              <a:t>Možnost přihlásit se na školy v rámci 2. kola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2800" dirty="0">
                <a:ea typeface="Calibri" panose="020F0502020204030204"/>
                <a:cs typeface="Calibri" panose="020F0502020204030204"/>
              </a:rPr>
              <a:t>Bude vytvořen seznam škol, které 2. kolo vyhlašují - dipsy.cz</a:t>
            </a:r>
          </a:p>
        </p:txBody>
      </p:sp>
    </p:spTree>
    <p:extLst>
      <p:ext uri="{BB962C8B-B14F-4D97-AF65-F5344CB8AC3E}">
        <p14:creationId xmlns:p14="http://schemas.microsoft.com/office/powerpoint/2010/main" val="130003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B49E7-D66A-8D03-F60B-E19A740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2. kolo PŘ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B0B5B-1C34-52AB-2F11-0A3FF943322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ea typeface="Calibri"/>
                <a:cs typeface="Calibri"/>
              </a:rPr>
              <a:t>Uchazeč nebyl přijat ani na jednu školu, uchazeč se vzdal svého místa v 1. kole</a:t>
            </a:r>
          </a:p>
          <a:p>
            <a:r>
              <a:rPr lang="cs-CZ" dirty="0">
                <a:ea typeface="Calibri"/>
                <a:cs typeface="Calibri"/>
              </a:rPr>
              <a:t>Škola musí vyhlásit 2. kolo do 19. 5. 2025 </a:t>
            </a:r>
          </a:p>
          <a:p>
            <a:r>
              <a:rPr lang="cs-CZ" dirty="0">
                <a:ea typeface="Calibri"/>
                <a:cs typeface="Calibri"/>
              </a:rPr>
              <a:t>Podání přihlášek - max. 3</a:t>
            </a:r>
            <a:endParaRPr lang="cs-CZ" dirty="0"/>
          </a:p>
          <a:p>
            <a:r>
              <a:rPr lang="cs-CZ" dirty="0">
                <a:ea typeface="Calibri"/>
                <a:cs typeface="Calibri"/>
              </a:rPr>
              <a:t>Do 26. 5. 2025 přihlášky</a:t>
            </a:r>
          </a:p>
          <a:p>
            <a:r>
              <a:rPr lang="cs-CZ" dirty="0">
                <a:ea typeface="Calibri"/>
                <a:cs typeface="Calibri"/>
              </a:rPr>
              <a:t>Podání přes systém, hybridně, papírově</a:t>
            </a:r>
          </a:p>
          <a:p>
            <a:r>
              <a:rPr lang="cs-CZ" dirty="0">
                <a:ea typeface="Calibri"/>
                <a:cs typeface="Calibri"/>
              </a:rPr>
              <a:t>9. – 12. 6. 2025 termíny školní PZ a talentových PZ</a:t>
            </a:r>
          </a:p>
          <a:p>
            <a:r>
              <a:rPr lang="cs-CZ" dirty="0">
                <a:ea typeface="Calibri"/>
                <a:cs typeface="Calibri"/>
              </a:rPr>
              <a:t>Povinnost přihlížet na výsledky JPZ (stejný poměr jako v kole prvním)</a:t>
            </a:r>
          </a:p>
          <a:p>
            <a:r>
              <a:rPr lang="cs-CZ" dirty="0">
                <a:ea typeface="Calibri"/>
                <a:cs typeface="Calibri"/>
              </a:rPr>
              <a:t>Zveřejnění výsledků -  13. 6. 2024</a:t>
            </a: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669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A499A-0E02-5689-392B-72F4BC2C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Podání přihlášky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1F5DE0-3122-8D05-51DF-C25779EEC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22450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Hybridní způsob - výpis z informačního systému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Vše vyplňuji do systému bez přihlášení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Základní informace musím vyplnit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Nahrávání příloh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>
                <a:ea typeface="Calibri"/>
                <a:cs typeface="Calibri"/>
              </a:rPr>
              <a:t>Uložení přihlášky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Vygenerování dokumentu PDF (e-mail, možnost okamžitě vytisknout)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cs-CZ" dirty="0">
                <a:ea typeface="Calibri"/>
                <a:cs typeface="Calibri"/>
              </a:rPr>
              <a:t>Tento dokument musí zák. zástupce podepsat a doručit do školy (fyzické odevzdání, doporučená pošta, datová schránka)  </a:t>
            </a:r>
          </a:p>
        </p:txBody>
      </p:sp>
    </p:spTree>
    <p:extLst>
      <p:ext uri="{BB962C8B-B14F-4D97-AF65-F5344CB8AC3E}">
        <p14:creationId xmlns:p14="http://schemas.microsoft.com/office/powerpoint/2010/main" val="107360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C761-A2F5-CFB7-E144-3D17BBDD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Přihláška - základní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0EDC4-6746-B0E5-8AD7-2A4021083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031"/>
            <a:ext cx="10515600" cy="5216310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>
                <a:cs typeface="Calibri"/>
              </a:rPr>
              <a:t>Počet přihlášek pro první a druhé kolo PŘ?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cs typeface="Calibri"/>
              </a:rPr>
              <a:t>3 přihlášky (5 pokud podávám i dvě do oborů s talentovou zkouškou)</a:t>
            </a:r>
          </a:p>
          <a:p>
            <a:r>
              <a:rPr lang="cs-CZ" dirty="0">
                <a:cs typeface="Calibri"/>
              </a:rPr>
              <a:t>Jak podat přihlášku?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cs typeface="Calibri"/>
              </a:rPr>
              <a:t>Plně elektronicky - Jednotný informační systém (Identita občana, Mobilní Klíč) -</a:t>
            </a:r>
            <a:r>
              <a:rPr lang="cs-CZ" dirty="0">
                <a:ea typeface="+mn-lt"/>
                <a:cs typeface="+mn-lt"/>
                <a:hlinkClick r:id="rId2"/>
              </a:rPr>
              <a:t>https://www.dipsy.cz/</a:t>
            </a:r>
            <a:endParaRPr lang="cs-CZ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Listinná podoba s podporou elektronického systému (výpis)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cs typeface="Calibri"/>
              </a:rPr>
              <a:t>Listinná podoba na tiskopisu</a:t>
            </a:r>
          </a:p>
          <a:p>
            <a:r>
              <a:rPr lang="cs-CZ" dirty="0">
                <a:cs typeface="Calibri"/>
              </a:rPr>
              <a:t>Kdy podat přihlášku?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cs typeface="Calibri"/>
              </a:rPr>
              <a:t>Od 1. 2. 2025 do </a:t>
            </a:r>
            <a:r>
              <a:rPr lang="cs-CZ" dirty="0">
                <a:solidFill>
                  <a:srgbClr val="FF0000"/>
                </a:solidFill>
                <a:cs typeface="Calibri"/>
              </a:rPr>
              <a:t>20. 2. 2025</a:t>
            </a:r>
          </a:p>
          <a:p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Kolik budu mít pokusů v prvním kole?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2 pokusy pro JPZ (rozdělení do škol bude automatické, nelze odhadnout, ale snaha o ulehčení pro všechny strany), od 1. 3. 2025</a:t>
            </a:r>
            <a:endParaRPr lang="cs-CZ" dirty="0">
              <a:ea typeface="Calibri"/>
              <a:cs typeface="Calibri"/>
            </a:endParaRPr>
          </a:p>
          <a:p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Kdy budou vyhlášena kritéria pro PŘ?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ředitelka školy zveřejní nejpozději do 31. 1. 2025 </a:t>
            </a:r>
          </a:p>
          <a:p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Je potřeba lékařské potvrzení?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solidFill>
                  <a:srgbClr val="000000"/>
                </a:solidFill>
                <a:ea typeface="Calibri" panose="020F0502020204030204"/>
                <a:cs typeface="Calibri"/>
              </a:rPr>
              <a:t>Gymnázium lékařské potvrzení nevyžaduje</a:t>
            </a:r>
          </a:p>
          <a:p>
            <a:pPr marL="457200" lvl="1" indent="0">
              <a:buNone/>
            </a:pPr>
            <a:endParaRPr lang="cs-CZ" dirty="0">
              <a:solidFill>
                <a:srgbClr val="000000"/>
              </a:solidFill>
              <a:ea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04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D0022-7F9F-41BD-CEC0-030C102E2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Podání přihlášky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8FA6F-39E0-777C-3E8D-A9F03001F31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Plně elektronicky - systém </a:t>
            </a:r>
            <a:r>
              <a:rPr lang="cs-CZ" dirty="0" err="1">
                <a:ea typeface="Calibri"/>
                <a:cs typeface="Calibri"/>
              </a:rPr>
              <a:t>Dipsy</a:t>
            </a:r>
            <a:endParaRPr lang="cs-CZ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Ověřená identita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Základní údaje se nahrají automaticky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Vše vkládám do systému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Do 20. 2. 2025 lze informace upravovat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Po potvrzení vyplněného dokumentu se přihlášky automaticky rozešlou školám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Žák obdrží unikátní identifikační číslo, pod kterým bude evidován na všech školách a ve výsledcích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Následná komunikace bude probíhat v prostředí systému, pokud nebude zák. zástupcem zažádáno o změnu (písemně) </a:t>
            </a:r>
          </a:p>
        </p:txBody>
      </p:sp>
    </p:spTree>
    <p:extLst>
      <p:ext uri="{BB962C8B-B14F-4D97-AF65-F5344CB8AC3E}">
        <p14:creationId xmlns:p14="http://schemas.microsoft.com/office/powerpoint/2010/main" val="241485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12337-5A91-28C7-DC86-4FF9CBBF2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Podání přihlášky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25F2DE-6CB1-7591-4C43-8D678483C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8005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ea typeface="Calibri"/>
                <a:cs typeface="Calibri"/>
              </a:rPr>
              <a:t>Papírové podání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Nově vytvořený formát přihlášky - </a:t>
            </a:r>
            <a:r>
              <a:rPr lang="cs-CZ" dirty="0">
                <a:ea typeface="+mn-lt"/>
                <a:cs typeface="+mn-lt"/>
                <a:hlinkClick r:id="rId2"/>
              </a:rPr>
              <a:t>https://www.prihlaskynastredni.cz/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Všechny tři přihlášky musí být vyplněny identicky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Přihláška se musí doručit na všechny tři školy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cs-CZ" dirty="0">
                <a:ea typeface="Calibri"/>
                <a:cs typeface="Calibri"/>
              </a:rPr>
              <a:t>Fyzické doručení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cs-CZ" dirty="0">
                <a:ea typeface="Calibri"/>
                <a:cs typeface="Calibri"/>
              </a:rPr>
              <a:t>Doporučený dopis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cs-CZ" dirty="0">
                <a:ea typeface="Calibri"/>
                <a:cs typeface="Calibri"/>
              </a:rPr>
              <a:t>Datová schránka</a:t>
            </a:r>
          </a:p>
          <a:p>
            <a:pPr lvl="2">
              <a:buFont typeface="Wingdings" panose="020B0604020202020204" pitchFamily="34" charset="0"/>
              <a:buChar char="§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715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 descr="Obsah obrázku text, snímek obrazovky, Písmo, Paralelní&#10;&#10;Popis se vygeneroval automaticky.">
            <a:extLst>
              <a:ext uri="{FF2B5EF4-FFF2-40B4-BE49-F238E27FC236}">
                <a16:creationId xmlns:a16="http://schemas.microsoft.com/office/drawing/2014/main" id="{6C7349BE-C056-B305-5385-8210D05FA0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923" y="6658"/>
            <a:ext cx="4896185" cy="6858563"/>
          </a:xfrm>
        </p:spPr>
      </p:pic>
    </p:spTree>
    <p:extLst>
      <p:ext uri="{BB962C8B-B14F-4D97-AF65-F5344CB8AC3E}">
        <p14:creationId xmlns:p14="http://schemas.microsoft.com/office/powerpoint/2010/main" val="328320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, snímek obrazovky, číslo, Paralelní&#10;&#10;Popis se vygeneroval automaticky.">
            <a:extLst>
              <a:ext uri="{FF2B5EF4-FFF2-40B4-BE49-F238E27FC236}">
                <a16:creationId xmlns:a16="http://schemas.microsoft.com/office/drawing/2014/main" id="{D1BB8236-253A-4F7A-D4B7-CB10119AB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2570" y="-5633"/>
            <a:ext cx="4944054" cy="6846273"/>
          </a:xfrm>
        </p:spPr>
      </p:pic>
    </p:spTree>
    <p:extLst>
      <p:ext uri="{BB962C8B-B14F-4D97-AF65-F5344CB8AC3E}">
        <p14:creationId xmlns:p14="http://schemas.microsoft.com/office/powerpoint/2010/main" val="350397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5AA0B-7F2E-BCD1-2EE3-EBCB7197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Přílohy přihlášky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300D9-9CCE-0147-A040-8E30B9220F5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ea typeface="Calibri"/>
                <a:cs typeface="Calibri"/>
              </a:rPr>
              <a:t>Lékařské potvrzení - naše gymnázium nevyžaduje</a:t>
            </a:r>
          </a:p>
          <a:p>
            <a:r>
              <a:rPr lang="cs-CZ" dirty="0">
                <a:ea typeface="Calibri"/>
                <a:cs typeface="Calibri"/>
              </a:rPr>
              <a:t>Hodnocení na vysvědčení z předchozího vzdělávání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Vysvědčení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Výpis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Formulář - lze získat od ZŠ</a:t>
            </a:r>
          </a:p>
          <a:p>
            <a:r>
              <a:rPr lang="cs-CZ" dirty="0">
                <a:ea typeface="Calibri"/>
                <a:cs typeface="Calibri"/>
              </a:rPr>
              <a:t>Další skutečnosti, které osvědčují vhodné schopnosti, vědomosti a zájmy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Diplomy z vědomostních soutěží</a:t>
            </a:r>
          </a:p>
          <a:p>
            <a:r>
              <a:rPr lang="cs-CZ" dirty="0">
                <a:ea typeface="Calibri"/>
                <a:cs typeface="Calibri"/>
              </a:rPr>
              <a:t>Vše ve formátu prosté kopie, škola si dodatečně může vyžádat originál</a:t>
            </a:r>
          </a:p>
          <a:p>
            <a:r>
              <a:rPr lang="cs-CZ" dirty="0">
                <a:ea typeface="Calibri"/>
                <a:cs typeface="Calibri"/>
              </a:rPr>
              <a:t>Vše bude konkretizováno v kritériích PŘ</a:t>
            </a:r>
          </a:p>
        </p:txBody>
      </p:sp>
    </p:spTree>
    <p:extLst>
      <p:ext uri="{BB962C8B-B14F-4D97-AF65-F5344CB8AC3E}">
        <p14:creationId xmlns:p14="http://schemas.microsoft.com/office/powerpoint/2010/main" val="246130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, snímek obrazovky, Paralelní, řada/pruh&#10;&#10;Popis se vygeneroval automaticky.">
            <a:extLst>
              <a:ext uri="{FF2B5EF4-FFF2-40B4-BE49-F238E27FC236}">
                <a16:creationId xmlns:a16="http://schemas.microsoft.com/office/drawing/2014/main" id="{7EAEAA9F-1117-6F7D-46AA-CD028EDF0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6451" y="-5633"/>
            <a:ext cx="4961905" cy="6870853"/>
          </a:xfrm>
        </p:spPr>
      </p:pic>
    </p:spTree>
    <p:extLst>
      <p:ext uri="{BB962C8B-B14F-4D97-AF65-F5344CB8AC3E}">
        <p14:creationId xmlns:p14="http://schemas.microsoft.com/office/powerpoint/2010/main" val="299503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98556-D56C-6FF2-EB0D-C2B0865B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Pozvánka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0BD2B8-1736-CE4C-E68C-5E56F0802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1709"/>
          </a:xfrm>
          <a:solidFill>
            <a:srgbClr val="92D05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Zaslání se odvíjí od způsobu podání přihlášky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Plně elektronické podání - pozvánka zaslána skrze systém </a:t>
            </a:r>
            <a:r>
              <a:rPr lang="cs-CZ" dirty="0" err="1">
                <a:ea typeface="Calibri"/>
                <a:cs typeface="Calibri"/>
              </a:rPr>
              <a:t>Dipsy</a:t>
            </a:r>
            <a:endParaRPr lang="cs-CZ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Hybridní systém - pozvánka zaslána papírově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Calibri"/>
                <a:cs typeface="Calibri"/>
              </a:rPr>
              <a:t>Papírové podání - pozvánka zaslána papírově</a:t>
            </a:r>
          </a:p>
          <a:p>
            <a:r>
              <a:rPr lang="cs-CZ" dirty="0">
                <a:ea typeface="Calibri"/>
                <a:cs typeface="Calibri"/>
              </a:rPr>
              <a:t>Na pozvánce je uveden identifikační kód žáka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739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685</Words>
  <Application>Microsoft Office PowerPoint</Application>
  <PresentationFormat>Širokoúhlá obrazovka</PresentationFormat>
  <Paragraphs>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Motiv systému Office</vt:lpstr>
      <vt:lpstr>Přijímací řízení  2025</vt:lpstr>
      <vt:lpstr>Přihláška - základní otázky</vt:lpstr>
      <vt:lpstr>Podání přihlášky</vt:lpstr>
      <vt:lpstr>Podání přihlášky</vt:lpstr>
      <vt:lpstr>Prezentace aplikace PowerPoint</vt:lpstr>
      <vt:lpstr>Prezentace aplikace PowerPoint</vt:lpstr>
      <vt:lpstr>Přílohy přihlášky</vt:lpstr>
      <vt:lpstr>Prezentace aplikace PowerPoint</vt:lpstr>
      <vt:lpstr>Pozvánka</vt:lpstr>
      <vt:lpstr>Termíny JPZ</vt:lpstr>
      <vt:lpstr>Vyhlášení výsledků</vt:lpstr>
      <vt:lpstr>Nechci nastoupit na přiřazenou školu</vt:lpstr>
      <vt:lpstr>2. kolo PŘ</vt:lpstr>
      <vt:lpstr>Podání přihlášky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Lukáš Weissgrab</cp:lastModifiedBy>
  <cp:revision>461</cp:revision>
  <dcterms:created xsi:type="dcterms:W3CDTF">2024-01-04T08:53:40Z</dcterms:created>
  <dcterms:modified xsi:type="dcterms:W3CDTF">2025-01-20T06:27:05Z</dcterms:modified>
</cp:coreProperties>
</file>