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8" r:id="rId8"/>
    <p:sldId id="269" r:id="rId9"/>
    <p:sldId id="265" r:id="rId10"/>
    <p:sldId id="266" r:id="rId11"/>
    <p:sldId id="267" r:id="rId12"/>
    <p:sldId id="260" r:id="rId13"/>
    <p:sldId id="259" r:id="rId14"/>
    <p:sldId id="261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95ED85-DD07-8A9D-531A-6AE424040A95}" v="1" dt="2025-01-19T20:19:04.8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82" d="100"/>
          <a:sy n="82" d="100"/>
        </p:scale>
        <p:origin x="5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ymnázium Čelákovice" userId="S::info@gcelakovice.cz::edf71922-4540-487e-b827-a261f8d52d08" providerId="AD" clId="Web-{5795ED85-DD07-8A9D-531A-6AE424040A95}"/>
    <pc:docChg chg="sldOrd">
      <pc:chgData name="Gymnázium Čelákovice" userId="S::info@gcelakovice.cz::edf71922-4540-487e-b827-a261f8d52d08" providerId="AD" clId="Web-{5795ED85-DD07-8A9D-531A-6AE424040A95}" dt="2025-01-19T20:19:04.843" v="0"/>
      <pc:docMkLst>
        <pc:docMk/>
      </pc:docMkLst>
      <pc:sldChg chg="ord">
        <pc:chgData name="Gymnázium Čelákovice" userId="S::info@gcelakovice.cz::edf71922-4540-487e-b827-a261f8d52d08" providerId="AD" clId="Web-{5795ED85-DD07-8A9D-531A-6AE424040A95}" dt="2025-01-19T20:19:04.843" v="0"/>
        <pc:sldMkLst>
          <pc:docMk/>
          <pc:sldMk cId="1073607018" sldId="261"/>
        </pc:sldMkLst>
      </pc:sldChg>
    </pc:docChg>
  </pc:docChgLst>
  <pc:docChgLst>
    <pc:chgData name="Lukáš Weissgrab" userId="2501daa9-b7f6-4551-a63c-26ee9d342416" providerId="ADAL" clId="{B2796EB1-F585-4793-AA90-A8DB25D09AC2}"/>
    <pc:docChg chg="custSel modSld sldOrd">
      <pc:chgData name="Lukáš Weissgrab" userId="2501daa9-b7f6-4551-a63c-26ee9d342416" providerId="ADAL" clId="{B2796EB1-F585-4793-AA90-A8DB25D09AC2}" dt="2025-01-20T06:26:59.902" v="157"/>
      <pc:docMkLst>
        <pc:docMk/>
      </pc:docMkLst>
      <pc:sldChg chg="modSp mod ord">
        <pc:chgData name="Lukáš Weissgrab" userId="2501daa9-b7f6-4551-a63c-26ee9d342416" providerId="ADAL" clId="{B2796EB1-F585-4793-AA90-A8DB25D09AC2}" dt="2025-01-20T06:26:59.902" v="157"/>
        <pc:sldMkLst>
          <pc:docMk/>
          <pc:sldMk cId="3799523001" sldId="256"/>
        </pc:sldMkLst>
        <pc:spChg chg="mod">
          <ac:chgData name="Lukáš Weissgrab" userId="2501daa9-b7f6-4551-a63c-26ee9d342416" providerId="ADAL" clId="{B2796EB1-F585-4793-AA90-A8DB25D09AC2}" dt="2025-01-20T06:12:46.453" v="1" actId="20577"/>
          <ac:spMkLst>
            <pc:docMk/>
            <pc:sldMk cId="3799523001" sldId="256"/>
            <ac:spMk id="2" creationId="{00000000-0000-0000-0000-000000000000}"/>
          </ac:spMkLst>
        </pc:spChg>
      </pc:sldChg>
      <pc:sldChg chg="modSp mod">
        <pc:chgData name="Lukáš Weissgrab" userId="2501daa9-b7f6-4551-a63c-26ee9d342416" providerId="ADAL" clId="{B2796EB1-F585-4793-AA90-A8DB25D09AC2}" dt="2025-01-20T06:16:04.890" v="22" actId="20577"/>
        <pc:sldMkLst>
          <pc:docMk/>
          <pc:sldMk cId="269045372" sldId="257"/>
        </pc:sldMkLst>
        <pc:spChg chg="mod">
          <ac:chgData name="Lukáš Weissgrab" userId="2501daa9-b7f6-4551-a63c-26ee9d342416" providerId="ADAL" clId="{B2796EB1-F585-4793-AA90-A8DB25D09AC2}" dt="2025-01-20T06:16:04.890" v="22" actId="20577"/>
          <ac:spMkLst>
            <pc:docMk/>
            <pc:sldMk cId="269045372" sldId="257"/>
            <ac:spMk id="3" creationId="{AF80EDC4-6746-B0E5-8AD7-2A402108348A}"/>
          </ac:spMkLst>
        </pc:spChg>
      </pc:sldChg>
      <pc:sldChg chg="modSp mod">
        <pc:chgData name="Lukáš Weissgrab" userId="2501daa9-b7f6-4551-a63c-26ee9d342416" providerId="ADAL" clId="{B2796EB1-F585-4793-AA90-A8DB25D09AC2}" dt="2025-01-20T06:16:20.029" v="24" actId="20577"/>
        <pc:sldMkLst>
          <pc:docMk/>
          <pc:sldMk cId="2414858862" sldId="258"/>
        </pc:sldMkLst>
        <pc:spChg chg="mod">
          <ac:chgData name="Lukáš Weissgrab" userId="2501daa9-b7f6-4551-a63c-26ee9d342416" providerId="ADAL" clId="{B2796EB1-F585-4793-AA90-A8DB25D09AC2}" dt="2025-01-20T06:16:20.029" v="24" actId="20577"/>
          <ac:spMkLst>
            <pc:docMk/>
            <pc:sldMk cId="2414858862" sldId="258"/>
            <ac:spMk id="3" creationId="{8D38FA6F-39E0-777C-3E8D-A9F03001F312}"/>
          </ac:spMkLst>
        </pc:spChg>
      </pc:sldChg>
      <pc:sldChg chg="modSp mod">
        <pc:chgData name="Lukáš Weissgrab" userId="2501daa9-b7f6-4551-a63c-26ee9d342416" providerId="ADAL" clId="{B2796EB1-F585-4793-AA90-A8DB25D09AC2}" dt="2025-01-20T06:26:14.287" v="152" actId="20577"/>
        <pc:sldMkLst>
          <pc:docMk/>
          <pc:sldMk cId="2998669695" sldId="259"/>
        </pc:sldMkLst>
        <pc:spChg chg="mod">
          <ac:chgData name="Lukáš Weissgrab" userId="2501daa9-b7f6-4551-a63c-26ee9d342416" providerId="ADAL" clId="{B2796EB1-F585-4793-AA90-A8DB25D09AC2}" dt="2025-01-20T06:26:14.287" v="152" actId="20577"/>
          <ac:spMkLst>
            <pc:docMk/>
            <pc:sldMk cId="2998669695" sldId="259"/>
            <ac:spMk id="3" creationId="{718B0B5B-1C34-52AB-2F11-0A3FF9433229}"/>
          </ac:spMkLst>
        </pc:spChg>
      </pc:sldChg>
      <pc:sldChg chg="ord">
        <pc:chgData name="Lukáš Weissgrab" userId="2501daa9-b7f6-4551-a63c-26ee9d342416" providerId="ADAL" clId="{B2796EB1-F585-4793-AA90-A8DB25D09AC2}" dt="2025-01-20T06:26:46.877" v="153" actId="20578"/>
        <pc:sldMkLst>
          <pc:docMk/>
          <pc:sldMk cId="3377155052" sldId="262"/>
        </pc:sldMkLst>
      </pc:sldChg>
      <pc:sldChg chg="modSp mod">
        <pc:chgData name="Lukáš Weissgrab" userId="2501daa9-b7f6-4551-a63c-26ee9d342416" providerId="ADAL" clId="{B2796EB1-F585-4793-AA90-A8DB25D09AC2}" dt="2025-01-20T06:23:03.905" v="41" actId="20577"/>
        <pc:sldMkLst>
          <pc:docMk/>
          <pc:sldMk cId="2176448323" sldId="266"/>
        </pc:sldMkLst>
        <pc:spChg chg="mod">
          <ac:chgData name="Lukáš Weissgrab" userId="2501daa9-b7f6-4551-a63c-26ee9d342416" providerId="ADAL" clId="{B2796EB1-F585-4793-AA90-A8DB25D09AC2}" dt="2025-01-20T06:23:03.905" v="41" actId="20577"/>
          <ac:spMkLst>
            <pc:docMk/>
            <pc:sldMk cId="2176448323" sldId="266"/>
            <ac:spMk id="3" creationId="{368F369B-1607-2C06-9034-A37EF5D43C4B}"/>
          </ac:spMkLst>
        </pc:spChg>
      </pc:sldChg>
      <pc:sldChg chg="modSp mod">
        <pc:chgData name="Lukáš Weissgrab" userId="2501daa9-b7f6-4551-a63c-26ee9d342416" providerId="ADAL" clId="{B2796EB1-F585-4793-AA90-A8DB25D09AC2}" dt="2025-01-20T06:24:09.221" v="44" actId="20577"/>
        <pc:sldMkLst>
          <pc:docMk/>
          <pc:sldMk cId="1692238691" sldId="267"/>
        </pc:sldMkLst>
        <pc:spChg chg="mod">
          <ac:chgData name="Lukáš Weissgrab" userId="2501daa9-b7f6-4551-a63c-26ee9d342416" providerId="ADAL" clId="{B2796EB1-F585-4793-AA90-A8DB25D09AC2}" dt="2025-01-20T06:24:09.221" v="44" actId="20577"/>
          <ac:spMkLst>
            <pc:docMk/>
            <pc:sldMk cId="1692238691" sldId="267"/>
            <ac:spMk id="3" creationId="{04EEC40E-90B5-DFE6-CE28-5A2EFE3EC74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20.01.2025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1309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20.01.2025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7188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20.01.2025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5787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20.01.2025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5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20.01.2025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7285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20.01.2025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610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20.01.2025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7578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20.01.2025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4983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20.01.2025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794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20.01.2025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4307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20.01.2025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8594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A43DF-04A3-4662-88CA-28FDED1CFC09}" type="datetimeFigureOut">
              <a:rPr lang="cs-CZ" smtClean="0"/>
              <a:t>20.01.2025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4252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HeUsdQGPm4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ipsy.cz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ihlaskynastredni.cz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7BD7FCF-A254-4A97-A15C-319B67622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52FFAF72-6204-4676-9C6F-9A4CC4D918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962785" cy="6858000"/>
          </a:xfrm>
          <a:custGeom>
            <a:avLst/>
            <a:gdLst>
              <a:gd name="connsiteX0" fmla="*/ 1044839 w 5962785"/>
              <a:gd name="connsiteY0" fmla="*/ 0 h 6858000"/>
              <a:gd name="connsiteX1" fmla="*/ 5962785 w 5962785"/>
              <a:gd name="connsiteY1" fmla="*/ 0 h 6858000"/>
              <a:gd name="connsiteX2" fmla="*/ 5962785 w 5962785"/>
              <a:gd name="connsiteY2" fmla="*/ 6858000 h 6858000"/>
              <a:gd name="connsiteX3" fmla="*/ 1469886 w 5962785"/>
              <a:gd name="connsiteY3" fmla="*/ 6858000 h 6858000"/>
              <a:gd name="connsiteX4" fmla="*/ 1416006 w 5962785"/>
              <a:gd name="connsiteY4" fmla="*/ 6823984 h 6858000"/>
              <a:gd name="connsiteX5" fmla="*/ 1232473 w 5962785"/>
              <a:gd name="connsiteY5" fmla="*/ 6733873 h 6858000"/>
              <a:gd name="connsiteX6" fmla="*/ 1075471 w 5962785"/>
              <a:gd name="connsiteY6" fmla="*/ 6503186 h 6858000"/>
              <a:gd name="connsiteX7" fmla="*/ 1020229 w 5962785"/>
              <a:gd name="connsiteY7" fmla="*/ 6438306 h 6858000"/>
              <a:gd name="connsiteX8" fmla="*/ 883579 w 5962785"/>
              <a:gd name="connsiteY8" fmla="*/ 6351798 h 6858000"/>
              <a:gd name="connsiteX9" fmla="*/ 645167 w 5962785"/>
              <a:gd name="connsiteY9" fmla="*/ 6167969 h 6858000"/>
              <a:gd name="connsiteX10" fmla="*/ 732391 w 5962785"/>
              <a:gd name="connsiteY10" fmla="*/ 6124716 h 6858000"/>
              <a:gd name="connsiteX11" fmla="*/ 985339 w 5962785"/>
              <a:gd name="connsiteY11" fmla="*/ 6236455 h 6858000"/>
              <a:gd name="connsiteX12" fmla="*/ 1168509 w 5962785"/>
              <a:gd name="connsiteY12" fmla="*/ 6265291 h 6858000"/>
              <a:gd name="connsiteX13" fmla="*/ 909746 w 5962785"/>
              <a:gd name="connsiteY13" fmla="*/ 6070649 h 6858000"/>
              <a:gd name="connsiteX14" fmla="*/ 659704 w 5962785"/>
              <a:gd name="connsiteY14" fmla="*/ 5818335 h 6858000"/>
              <a:gd name="connsiteX15" fmla="*/ 851597 w 5962785"/>
              <a:gd name="connsiteY15" fmla="*/ 5865193 h 6858000"/>
              <a:gd name="connsiteX16" fmla="*/ 860319 w 5962785"/>
              <a:gd name="connsiteY16" fmla="*/ 5832753 h 6858000"/>
              <a:gd name="connsiteX17" fmla="*/ 691686 w 5962785"/>
              <a:gd name="connsiteY17" fmla="*/ 5533581 h 6858000"/>
              <a:gd name="connsiteX18" fmla="*/ 610278 w 5962785"/>
              <a:gd name="connsiteY18" fmla="*/ 5411029 h 6858000"/>
              <a:gd name="connsiteX19" fmla="*/ 238123 w 5962785"/>
              <a:gd name="connsiteY19" fmla="*/ 5046976 h 6858000"/>
              <a:gd name="connsiteX20" fmla="*/ 592833 w 5962785"/>
              <a:gd name="connsiteY20" fmla="*/ 5209177 h 6858000"/>
              <a:gd name="connsiteX21" fmla="*/ 226494 w 5962785"/>
              <a:gd name="connsiteY21" fmla="*/ 4855939 h 6858000"/>
              <a:gd name="connsiteX22" fmla="*/ 49139 w 5962785"/>
              <a:gd name="connsiteY22" fmla="*/ 4726177 h 6858000"/>
              <a:gd name="connsiteX23" fmla="*/ 5527 w 5962785"/>
              <a:gd name="connsiteY23" fmla="*/ 4650483 h 6858000"/>
              <a:gd name="connsiteX24" fmla="*/ 84029 w 5962785"/>
              <a:gd name="connsiteY24" fmla="*/ 4632460 h 6858000"/>
              <a:gd name="connsiteX25" fmla="*/ 325347 w 5962785"/>
              <a:gd name="connsiteY25" fmla="*/ 4661296 h 6858000"/>
              <a:gd name="connsiteX26" fmla="*/ 25879 w 5962785"/>
              <a:gd name="connsiteY26" fmla="*/ 4423401 h 6858000"/>
              <a:gd name="connsiteX27" fmla="*/ 249753 w 5962785"/>
              <a:gd name="connsiteY27" fmla="*/ 4459446 h 6858000"/>
              <a:gd name="connsiteX28" fmla="*/ 313718 w 5962785"/>
              <a:gd name="connsiteY28" fmla="*/ 4365729 h 6858000"/>
              <a:gd name="connsiteX29" fmla="*/ 418386 w 5962785"/>
              <a:gd name="connsiteY29" fmla="*/ 4214341 h 6858000"/>
              <a:gd name="connsiteX30" fmla="*/ 491072 w 5962785"/>
              <a:gd name="connsiteY30" fmla="*/ 4131438 h 6858000"/>
              <a:gd name="connsiteX31" fmla="*/ 520147 w 5962785"/>
              <a:gd name="connsiteY31" fmla="*/ 3864706 h 6858000"/>
              <a:gd name="connsiteX32" fmla="*/ 459090 w 5962785"/>
              <a:gd name="connsiteY32" fmla="*/ 3572743 h 6858000"/>
              <a:gd name="connsiteX33" fmla="*/ 290458 w 5962785"/>
              <a:gd name="connsiteY33" fmla="*/ 3424959 h 6858000"/>
              <a:gd name="connsiteX34" fmla="*/ 339884 w 5962785"/>
              <a:gd name="connsiteY34" fmla="*/ 3259153 h 6858000"/>
              <a:gd name="connsiteX35" fmla="*/ 697501 w 5962785"/>
              <a:gd name="connsiteY35" fmla="*/ 3360078 h 6858000"/>
              <a:gd name="connsiteX36" fmla="*/ 165437 w 5962785"/>
              <a:gd name="connsiteY36" fmla="*/ 2967190 h 6858000"/>
              <a:gd name="connsiteX37" fmla="*/ 255568 w 5962785"/>
              <a:gd name="connsiteY37" fmla="*/ 2949167 h 6858000"/>
              <a:gd name="connsiteX38" fmla="*/ 578296 w 5962785"/>
              <a:gd name="connsiteY38" fmla="*/ 2725691 h 6858000"/>
              <a:gd name="connsiteX39" fmla="*/ 595740 w 5962785"/>
              <a:gd name="connsiteY39" fmla="*/ 2714876 h 6858000"/>
              <a:gd name="connsiteX40" fmla="*/ 650982 w 5962785"/>
              <a:gd name="connsiteY40" fmla="*/ 2574301 h 6858000"/>
              <a:gd name="connsiteX41" fmla="*/ 825429 w 5962785"/>
              <a:gd name="connsiteY41" fmla="*/ 2552674 h 6858000"/>
              <a:gd name="connsiteX42" fmla="*/ 970802 w 5962785"/>
              <a:gd name="connsiteY42" fmla="*/ 2585115 h 6858000"/>
              <a:gd name="connsiteX43" fmla="*/ 1127805 w 5962785"/>
              <a:gd name="connsiteY43" fmla="*/ 2545465 h 6858000"/>
              <a:gd name="connsiteX44" fmla="*/ 1267362 w 5962785"/>
              <a:gd name="connsiteY44" fmla="*/ 2563488 h 6858000"/>
              <a:gd name="connsiteX45" fmla="*/ 1386568 w 5962785"/>
              <a:gd name="connsiteY45" fmla="*/ 2538257 h 6858000"/>
              <a:gd name="connsiteX46" fmla="*/ 1270270 w 5962785"/>
              <a:gd name="connsiteY46" fmla="*/ 2419309 h 6858000"/>
              <a:gd name="connsiteX47" fmla="*/ 1107453 w 5962785"/>
              <a:gd name="connsiteY47" fmla="*/ 2419309 h 6858000"/>
              <a:gd name="connsiteX48" fmla="*/ 991154 w 5962785"/>
              <a:gd name="connsiteY48" fmla="*/ 2343615 h 6858000"/>
              <a:gd name="connsiteX49" fmla="*/ 880671 w 5962785"/>
              <a:gd name="connsiteY49" fmla="*/ 2206645 h 6858000"/>
              <a:gd name="connsiteX50" fmla="*/ 491072 w 5962785"/>
              <a:gd name="connsiteY50" fmla="*/ 1986771 h 6858000"/>
              <a:gd name="connsiteX51" fmla="*/ 421293 w 5962785"/>
              <a:gd name="connsiteY51" fmla="*/ 1903868 h 6858000"/>
              <a:gd name="connsiteX52" fmla="*/ 1531941 w 5962785"/>
              <a:gd name="connsiteY52" fmla="*/ 2224667 h 6858000"/>
              <a:gd name="connsiteX53" fmla="*/ 1188861 w 5962785"/>
              <a:gd name="connsiteY53" fmla="*/ 2091301 h 6858000"/>
              <a:gd name="connsiteX54" fmla="*/ 1421458 w 5962785"/>
              <a:gd name="connsiteY54" fmla="*/ 2116532 h 6858000"/>
              <a:gd name="connsiteX55" fmla="*/ 1549386 w 5962785"/>
              <a:gd name="connsiteY55" fmla="*/ 2026420 h 6858000"/>
              <a:gd name="connsiteX56" fmla="*/ 1549386 w 5962785"/>
              <a:gd name="connsiteY56" fmla="*/ 1997584 h 6858000"/>
              <a:gd name="connsiteX57" fmla="*/ 1453440 w 5962785"/>
              <a:gd name="connsiteY57" fmla="*/ 1914682 h 6858000"/>
              <a:gd name="connsiteX58" fmla="*/ 1398198 w 5962785"/>
              <a:gd name="connsiteY58" fmla="*/ 1860614 h 6858000"/>
              <a:gd name="connsiteX59" fmla="*/ 1247011 w 5962785"/>
              <a:gd name="connsiteY59" fmla="*/ 1665972 h 6858000"/>
              <a:gd name="connsiteX60" fmla="*/ 1354586 w 5962785"/>
              <a:gd name="connsiteY60" fmla="*/ 1644345 h 6858000"/>
              <a:gd name="connsiteX61" fmla="*/ 1395290 w 5962785"/>
              <a:gd name="connsiteY61" fmla="*/ 1604696 h 6858000"/>
              <a:gd name="connsiteX62" fmla="*/ 1366216 w 5962785"/>
              <a:gd name="connsiteY62" fmla="*/ 1547025 h 6858000"/>
              <a:gd name="connsiteX63" fmla="*/ 1031858 w 5962785"/>
              <a:gd name="connsiteY63" fmla="*/ 1370405 h 6858000"/>
              <a:gd name="connsiteX64" fmla="*/ 1005692 w 5962785"/>
              <a:gd name="connsiteY64" fmla="*/ 1233435 h 6858000"/>
              <a:gd name="connsiteX65" fmla="*/ 1069655 w 5962785"/>
              <a:gd name="connsiteY65" fmla="*/ 1211808 h 6858000"/>
              <a:gd name="connsiteX66" fmla="*/ 1142342 w 5962785"/>
              <a:gd name="connsiteY66" fmla="*/ 1222621 h 6858000"/>
              <a:gd name="connsiteX67" fmla="*/ 1084193 w 5962785"/>
              <a:gd name="connsiteY67" fmla="*/ 1114487 h 6858000"/>
              <a:gd name="connsiteX68" fmla="*/ 848689 w 5962785"/>
              <a:gd name="connsiteY68" fmla="*/ 1006353 h 6858000"/>
              <a:gd name="connsiteX69" fmla="*/ 805077 w 5962785"/>
              <a:gd name="connsiteY69" fmla="*/ 948681 h 6858000"/>
              <a:gd name="connsiteX70" fmla="*/ 863226 w 5962785"/>
              <a:gd name="connsiteY70" fmla="*/ 919844 h 6858000"/>
              <a:gd name="connsiteX71" fmla="*/ 906838 w 5962785"/>
              <a:gd name="connsiteY71" fmla="*/ 909031 h 6858000"/>
              <a:gd name="connsiteX72" fmla="*/ 5527 w 5962785"/>
              <a:gd name="connsiteY72" fmla="*/ 458471 h 6858000"/>
              <a:gd name="connsiteX73" fmla="*/ 209049 w 5962785"/>
              <a:gd name="connsiteY73" fmla="*/ 454867 h 6858000"/>
              <a:gd name="connsiteX74" fmla="*/ 409664 w 5962785"/>
              <a:gd name="connsiteY74" fmla="*/ 526956 h 6858000"/>
              <a:gd name="connsiteX75" fmla="*/ 621908 w 5962785"/>
              <a:gd name="connsiteY75" fmla="*/ 516143 h 6858000"/>
              <a:gd name="connsiteX76" fmla="*/ 822522 w 5962785"/>
              <a:gd name="connsiteY76" fmla="*/ 552188 h 6858000"/>
              <a:gd name="connsiteX77" fmla="*/ 996969 w 5962785"/>
              <a:gd name="connsiteY77" fmla="*/ 552188 h 6858000"/>
              <a:gd name="connsiteX78" fmla="*/ 834151 w 5962785"/>
              <a:gd name="connsiteY78" fmla="*/ 498120 h 6858000"/>
              <a:gd name="connsiteX79" fmla="*/ 773095 w 5962785"/>
              <a:gd name="connsiteY79" fmla="*/ 408008 h 6858000"/>
              <a:gd name="connsiteX80" fmla="*/ 793447 w 5962785"/>
              <a:gd name="connsiteY80" fmla="*/ 325106 h 6858000"/>
              <a:gd name="connsiteX81" fmla="*/ 860319 w 5962785"/>
              <a:gd name="connsiteY81" fmla="*/ 350336 h 6858000"/>
              <a:gd name="connsiteX82" fmla="*/ 938820 w 5962785"/>
              <a:gd name="connsiteY82" fmla="*/ 444054 h 6858000"/>
              <a:gd name="connsiteX83" fmla="*/ 956265 w 5962785"/>
              <a:gd name="connsiteY83" fmla="*/ 386381 h 6858000"/>
              <a:gd name="connsiteX84" fmla="*/ 1002784 w 5962785"/>
              <a:gd name="connsiteY84" fmla="*/ 343127 h 6858000"/>
              <a:gd name="connsiteX85" fmla="*/ 1270270 w 5962785"/>
              <a:gd name="connsiteY85" fmla="*/ 364755 h 6858000"/>
              <a:gd name="connsiteX86" fmla="*/ 1092915 w 5962785"/>
              <a:gd name="connsiteY86" fmla="*/ 180926 h 6858000"/>
              <a:gd name="connsiteX87" fmla="*/ 979525 w 5962785"/>
              <a:gd name="connsiteY87" fmla="*/ 152090 h 6858000"/>
              <a:gd name="connsiteX88" fmla="*/ 953358 w 5962785"/>
              <a:gd name="connsiteY88" fmla="*/ 76396 h 6858000"/>
              <a:gd name="connsiteX89" fmla="*/ 1005692 w 5962785"/>
              <a:gd name="connsiteY89" fmla="*/ 58373 h 6858000"/>
              <a:gd name="connsiteX90" fmla="*/ 1267362 w 5962785"/>
              <a:gd name="connsiteY90" fmla="*/ 123254 h 6858000"/>
              <a:gd name="connsiteX91" fmla="*/ 1310975 w 5962785"/>
              <a:gd name="connsiteY91" fmla="*/ 98023 h 6858000"/>
              <a:gd name="connsiteX92" fmla="*/ 1159787 w 5962785"/>
              <a:gd name="connsiteY92" fmla="*/ 435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228653" y="60208"/>
            <a:ext cx="4620584" cy="2045952"/>
          </a:xfrm>
        </p:spPr>
        <p:txBody>
          <a:bodyPr>
            <a:normAutofit/>
          </a:bodyPr>
          <a:lstStyle/>
          <a:p>
            <a:r>
              <a:rPr lang="cs-CZ" sz="4400" dirty="0">
                <a:cs typeface="Calibri Light"/>
              </a:rPr>
              <a:t>Přijímací řízení </a:t>
            </a:r>
            <a:br>
              <a:rPr lang="cs-CZ" sz="4400" dirty="0">
                <a:ea typeface="Calibri Light"/>
                <a:cs typeface="Calibri Light"/>
              </a:rPr>
            </a:br>
            <a:r>
              <a:rPr lang="cs-CZ" sz="4400" dirty="0">
                <a:cs typeface="Calibri Light"/>
              </a:rPr>
              <a:t>2025</a:t>
            </a:r>
            <a:endParaRPr lang="cs-CZ" sz="4400" dirty="0">
              <a:ea typeface="Calibri Light" panose="020F0302020204030204"/>
              <a:cs typeface="Calibri Ligh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256875" y="2276721"/>
            <a:ext cx="4620584" cy="77549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>
                <a:cs typeface="Calibri"/>
              </a:rPr>
              <a:t>Gymnázium Čelákovice</a:t>
            </a:r>
            <a:endParaRPr lang="cs-CZ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799523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73AD67-8E38-AE0B-0512-58AEDC7DF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a typeface="Calibri Light"/>
                <a:cs typeface="Calibri Light"/>
              </a:rPr>
              <a:t>Termíny JPZ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8F369B-1607-2C06-9034-A37EF5D43C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287897" cy="3476450"/>
          </a:xfrm>
          <a:solidFill>
            <a:srgbClr val="92D050"/>
          </a:solidFill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>
                <a:ea typeface="Calibri"/>
                <a:cs typeface="Calibri"/>
              </a:rPr>
              <a:t>4-letý obor (79-41-K/41)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cs-CZ" dirty="0">
                <a:ea typeface="Calibri"/>
                <a:cs typeface="Calibri"/>
              </a:rPr>
              <a:t>11. a 14. 4. 2025</a:t>
            </a:r>
          </a:p>
          <a:p>
            <a:pPr lvl="1">
              <a:buFont typeface="Courier New" panose="020B0604020202020204" pitchFamily="34" charset="0"/>
              <a:buChar char="o"/>
            </a:pPr>
            <a:endParaRPr lang="cs-CZ" dirty="0">
              <a:ea typeface="Calibri"/>
              <a:cs typeface="Calibri"/>
            </a:endParaRPr>
          </a:p>
          <a:p>
            <a:r>
              <a:rPr lang="cs-CZ" dirty="0">
                <a:ea typeface="Calibri"/>
                <a:cs typeface="Calibri"/>
              </a:rPr>
              <a:t>8-letý obor (79-41-K/81)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cs-CZ" dirty="0">
                <a:ea typeface="Calibri"/>
                <a:cs typeface="Calibri"/>
              </a:rPr>
              <a:t>15. a 16. 4. 2025</a:t>
            </a:r>
          </a:p>
          <a:p>
            <a:pPr lvl="1">
              <a:buFont typeface="Courier New" panose="020B0604020202020204" pitchFamily="34" charset="0"/>
              <a:buChar char="o"/>
            </a:pPr>
            <a:endParaRPr lang="cs-CZ" dirty="0">
              <a:ea typeface="Calibri"/>
              <a:cs typeface="Calibri"/>
            </a:endParaRPr>
          </a:p>
          <a:p>
            <a:r>
              <a:rPr lang="cs-CZ" dirty="0">
                <a:ea typeface="Calibri"/>
                <a:cs typeface="Calibri"/>
              </a:rPr>
              <a:t>Náhradní termíny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cs-CZ" dirty="0">
                <a:ea typeface="Calibri"/>
                <a:cs typeface="Calibri"/>
              </a:rPr>
              <a:t>29. a 30. 4. 2025</a:t>
            </a:r>
          </a:p>
        </p:txBody>
      </p:sp>
    </p:spTree>
    <p:extLst>
      <p:ext uri="{BB962C8B-B14F-4D97-AF65-F5344CB8AC3E}">
        <p14:creationId xmlns:p14="http://schemas.microsoft.com/office/powerpoint/2010/main" val="21764483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2C4B79-DE85-9B98-0647-F038C9818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a typeface="Calibri Light"/>
                <a:cs typeface="Calibri Light"/>
              </a:rPr>
              <a:t>Vyhlášení výsledků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EEC40E-90B5-DFE6-CE28-5A2EFE3EC741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>
                <a:ea typeface="+mn-lt"/>
                <a:cs typeface="+mn-lt"/>
                <a:hlinkClick r:id="rId2"/>
              </a:rPr>
              <a:t>https://www.youtube.com/watch?v=uHeUsdQGPm4</a:t>
            </a:r>
            <a:r>
              <a:rPr lang="cs-CZ" dirty="0">
                <a:ea typeface="+mn-lt"/>
                <a:cs typeface="+mn-lt"/>
              </a:rPr>
              <a:t> </a:t>
            </a:r>
            <a:endParaRPr lang="cs-CZ" dirty="0">
              <a:ea typeface="Calibri"/>
              <a:cs typeface="Calibri"/>
            </a:endParaRPr>
          </a:p>
          <a:p>
            <a:r>
              <a:rPr lang="cs-CZ" dirty="0">
                <a:ea typeface="Calibri"/>
                <a:cs typeface="Calibri"/>
              </a:rPr>
              <a:t>15. května 2025 </a:t>
            </a:r>
            <a:endParaRPr lang="cs-CZ" dirty="0"/>
          </a:p>
          <a:p>
            <a:r>
              <a:rPr lang="cs-CZ" dirty="0">
                <a:ea typeface="Calibri"/>
                <a:cs typeface="Calibri"/>
              </a:rPr>
              <a:t>12., 13. a 14. 5. 2025 - možnost nahlédnutí do spisu</a:t>
            </a:r>
          </a:p>
          <a:p>
            <a:r>
              <a:rPr lang="cs-CZ" dirty="0">
                <a:ea typeface="Calibri"/>
                <a:cs typeface="Calibri"/>
              </a:rPr>
              <a:t>V systému uvidí zák. zástupce vše - i opravené testy JPZ </a:t>
            </a:r>
          </a:p>
          <a:p>
            <a:r>
              <a:rPr lang="cs-CZ" dirty="0">
                <a:ea typeface="Calibri"/>
                <a:cs typeface="Calibri"/>
              </a:rPr>
              <a:t>Přijatý žák nepotvrzuje, že na školu nastoupí</a:t>
            </a:r>
          </a:p>
          <a:p>
            <a:r>
              <a:rPr lang="cs-CZ" dirty="0">
                <a:ea typeface="Calibri"/>
                <a:cs typeface="Calibri"/>
              </a:rPr>
              <a:t>Nepřijatý žák nedostává rozhodnutí o nepřijetí</a:t>
            </a:r>
          </a:p>
          <a:p>
            <a:r>
              <a:rPr lang="cs-CZ" dirty="0">
                <a:ea typeface="Calibri"/>
                <a:cs typeface="Calibri"/>
              </a:rPr>
              <a:t>Odvolání - pouze v případech, kdy mám důvodné podezření o chybě ve výsledcích - podání do 3 pracovních dnů ode dne zveřejnění výsledků</a:t>
            </a:r>
          </a:p>
          <a:p>
            <a:endParaRPr lang="cs-CZ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922386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1A1175-2199-0D24-751B-16397408A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a typeface="Calibri Light"/>
                <a:cs typeface="Calibri Light"/>
              </a:rPr>
              <a:t>Nechci nastoupit na přiřazenou školu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CE237C-63EC-58ED-B7CE-2DDBB14557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908981"/>
          </a:xfrm>
          <a:solidFill>
            <a:srgbClr val="92D050"/>
          </a:solidFill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>
                <a:ea typeface="Calibri"/>
                <a:cs typeface="Calibri"/>
              </a:rPr>
              <a:t>Vzdání se svého místa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cs-CZ" dirty="0">
                <a:ea typeface="Calibri"/>
                <a:cs typeface="Calibri"/>
              </a:rPr>
              <a:t>Vzdávám se možnosti nastoupit na všechny tři uvedené školy v přihlášce v 1. kole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cs-CZ" dirty="0">
                <a:ea typeface="Calibri"/>
                <a:cs typeface="Calibri"/>
              </a:rPr>
              <a:t>Dokument v papírové podobě (fyzické doručení, doporučený dopis, datová schránka), možnost zaslání zprávy přes systém</a:t>
            </a:r>
          </a:p>
          <a:p>
            <a:r>
              <a:rPr lang="cs-CZ" dirty="0">
                <a:ea typeface="Calibri"/>
                <a:cs typeface="Calibri"/>
              </a:rPr>
              <a:t>Možnost přihlásit se na školy v rámci 2. kola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cs-CZ" sz="2800" dirty="0">
                <a:ea typeface="Calibri" panose="020F0502020204030204"/>
                <a:cs typeface="Calibri" panose="020F0502020204030204"/>
              </a:rPr>
              <a:t>Bude vytvořen seznam škol, které 2. kolo vyhlašují - dipsy.cz</a:t>
            </a:r>
          </a:p>
        </p:txBody>
      </p:sp>
    </p:spTree>
    <p:extLst>
      <p:ext uri="{BB962C8B-B14F-4D97-AF65-F5344CB8AC3E}">
        <p14:creationId xmlns:p14="http://schemas.microsoft.com/office/powerpoint/2010/main" val="13000304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8B49E7-D66A-8D03-F60B-E19A74063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a typeface="Calibri Light"/>
                <a:cs typeface="Calibri Light"/>
              </a:rPr>
              <a:t>2. kolo PŘ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8B0B5B-1C34-52AB-2F11-0A3FF9433229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cs-CZ" dirty="0">
                <a:ea typeface="Calibri"/>
                <a:cs typeface="Calibri"/>
              </a:rPr>
              <a:t>Uchazeč nebyl přijat ani na jednu školu, uchazeč se vzdal svého místa v 1. kole</a:t>
            </a:r>
          </a:p>
          <a:p>
            <a:r>
              <a:rPr lang="cs-CZ" dirty="0">
                <a:ea typeface="Calibri"/>
                <a:cs typeface="Calibri"/>
              </a:rPr>
              <a:t>Škola musí vyhlásit 2. kolo do 19. 5. 2025 </a:t>
            </a:r>
          </a:p>
          <a:p>
            <a:r>
              <a:rPr lang="cs-CZ" dirty="0">
                <a:ea typeface="Calibri"/>
                <a:cs typeface="Calibri"/>
              </a:rPr>
              <a:t>Podání přihlášek - max. 3</a:t>
            </a:r>
            <a:endParaRPr lang="cs-CZ" dirty="0"/>
          </a:p>
          <a:p>
            <a:r>
              <a:rPr lang="cs-CZ" dirty="0">
                <a:ea typeface="Calibri"/>
                <a:cs typeface="Calibri"/>
              </a:rPr>
              <a:t>Do 26. 5. 2025 přihlášky</a:t>
            </a:r>
          </a:p>
          <a:p>
            <a:r>
              <a:rPr lang="cs-CZ" dirty="0">
                <a:ea typeface="Calibri"/>
                <a:cs typeface="Calibri"/>
              </a:rPr>
              <a:t>Podání přes systém, hybridně, papírově</a:t>
            </a:r>
          </a:p>
          <a:p>
            <a:r>
              <a:rPr lang="cs-CZ" dirty="0">
                <a:ea typeface="Calibri"/>
                <a:cs typeface="Calibri"/>
              </a:rPr>
              <a:t>9. – 12. 6. 2025 termíny školní PZ a talentových PZ</a:t>
            </a:r>
          </a:p>
          <a:p>
            <a:r>
              <a:rPr lang="cs-CZ" dirty="0">
                <a:ea typeface="Calibri"/>
                <a:cs typeface="Calibri"/>
              </a:rPr>
              <a:t>Povinnost přihlížet na výsledky JPZ (stejný poměr jako v kole prvním)</a:t>
            </a:r>
          </a:p>
          <a:p>
            <a:r>
              <a:rPr lang="cs-CZ" dirty="0">
                <a:ea typeface="Calibri"/>
                <a:cs typeface="Calibri"/>
              </a:rPr>
              <a:t>Zveřejnění výsledků -  13. 6. 2024</a:t>
            </a:r>
          </a:p>
          <a:p>
            <a:endParaRPr lang="cs-CZ" dirty="0">
              <a:ea typeface="Calibri"/>
              <a:cs typeface="Calibri"/>
            </a:endParaRPr>
          </a:p>
          <a:p>
            <a:endParaRPr lang="cs-CZ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986696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DA499A-0E02-5689-392B-72F4BC2CB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a typeface="Calibri Light"/>
                <a:cs typeface="Calibri Light"/>
              </a:rPr>
              <a:t>Podání přihlášky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1F5DE0-3122-8D05-51DF-C25779EEC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222450"/>
          </a:xfrm>
          <a:solidFill>
            <a:srgbClr val="92D050"/>
          </a:solidFill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>
                <a:ea typeface="Calibri"/>
                <a:cs typeface="Calibri"/>
              </a:rPr>
              <a:t>Hybridní způsob - výpis z informačního systému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cs-CZ" dirty="0">
                <a:ea typeface="Calibri"/>
                <a:cs typeface="Calibri"/>
              </a:rPr>
              <a:t>Vše vyplňuji do systému bez přihlášení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cs-CZ" dirty="0">
                <a:ea typeface="Calibri"/>
                <a:cs typeface="Calibri"/>
              </a:rPr>
              <a:t>Základní informace musím vyplnit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cs-CZ" dirty="0">
                <a:ea typeface="Calibri"/>
                <a:cs typeface="Calibri"/>
              </a:rPr>
              <a:t>Nahrávání příloh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cs-CZ">
                <a:ea typeface="Calibri"/>
                <a:cs typeface="Calibri"/>
              </a:rPr>
              <a:t>Uložení přihlášky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cs-CZ" dirty="0">
                <a:ea typeface="Calibri"/>
                <a:cs typeface="Calibri"/>
              </a:rPr>
              <a:t>Vygenerování dokumentu PDF (e-mail, možnost okamžitě vytisknout)</a:t>
            </a:r>
          </a:p>
          <a:p>
            <a:pPr lvl="2">
              <a:buFont typeface="Wingdings" panose="020B0604020202020204" pitchFamily="34" charset="0"/>
              <a:buChar char="§"/>
            </a:pPr>
            <a:r>
              <a:rPr lang="cs-CZ" dirty="0">
                <a:ea typeface="Calibri"/>
                <a:cs typeface="Calibri"/>
              </a:rPr>
              <a:t>Tento dokument musí zák. zástupce podepsat a doručit do školy (fyzické odevzdání, doporučená pošta, datová schránka)  </a:t>
            </a:r>
          </a:p>
        </p:txBody>
      </p:sp>
    </p:spTree>
    <p:extLst>
      <p:ext uri="{BB962C8B-B14F-4D97-AF65-F5344CB8AC3E}">
        <p14:creationId xmlns:p14="http://schemas.microsoft.com/office/powerpoint/2010/main" val="1073607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23C761-A2F5-CFB7-E144-3D17BBDDE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Calibri Light"/>
              </a:rPr>
              <a:t>Přihláška - základní otázky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80EDC4-6746-B0E5-8AD7-2A40210834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4031"/>
            <a:ext cx="10515600" cy="5216310"/>
          </a:xfrm>
          <a:solidFill>
            <a:srgbClr val="92D050"/>
          </a:solidFill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cs-CZ" dirty="0">
                <a:cs typeface="Calibri"/>
              </a:rPr>
              <a:t>Počet přihlášek pro první a druhé kolo PŘ?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cs-CZ" dirty="0">
                <a:cs typeface="Calibri"/>
              </a:rPr>
              <a:t>3 přihlášky (5 pokud podávám i dvě do oborů s talentovou zkouškou)</a:t>
            </a:r>
          </a:p>
          <a:p>
            <a:r>
              <a:rPr lang="cs-CZ" dirty="0">
                <a:cs typeface="Calibri"/>
              </a:rPr>
              <a:t>Jak podat přihlášku?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cs-CZ" dirty="0">
                <a:cs typeface="Calibri"/>
              </a:rPr>
              <a:t>Plně elektronicky - Jednotný informační systém (Identita občana, Mobilní Klíč) -</a:t>
            </a:r>
            <a:r>
              <a:rPr lang="cs-CZ" dirty="0">
                <a:ea typeface="+mn-lt"/>
                <a:cs typeface="+mn-lt"/>
                <a:hlinkClick r:id="rId2"/>
              </a:rPr>
              <a:t>https://www.dipsy.cz/</a:t>
            </a:r>
            <a:endParaRPr lang="cs-CZ" dirty="0">
              <a:ea typeface="Calibri"/>
              <a:cs typeface="Calibri"/>
            </a:endParaRPr>
          </a:p>
          <a:p>
            <a:pPr lvl="1">
              <a:buFont typeface="Courier New" panose="020B0604020202020204" pitchFamily="34" charset="0"/>
              <a:buChar char="o"/>
            </a:pPr>
            <a:r>
              <a:rPr lang="cs-CZ" dirty="0">
                <a:ea typeface="+mn-lt"/>
                <a:cs typeface="+mn-lt"/>
              </a:rPr>
              <a:t>Listinná podoba s podporou elektronického systému (výpis)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cs-CZ" dirty="0">
                <a:cs typeface="Calibri"/>
              </a:rPr>
              <a:t>Listinná podoba na tiskopisu</a:t>
            </a:r>
          </a:p>
          <a:p>
            <a:r>
              <a:rPr lang="cs-CZ" dirty="0">
                <a:cs typeface="Calibri"/>
              </a:rPr>
              <a:t>Kdy podat přihlášku?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cs-CZ" dirty="0">
                <a:cs typeface="Calibri"/>
              </a:rPr>
              <a:t>Od 1. 2. 2025 do </a:t>
            </a:r>
            <a:r>
              <a:rPr lang="cs-CZ" dirty="0">
                <a:solidFill>
                  <a:srgbClr val="FF0000"/>
                </a:solidFill>
                <a:cs typeface="Calibri"/>
              </a:rPr>
              <a:t>20. 2. 2025</a:t>
            </a:r>
          </a:p>
          <a:p>
            <a:r>
              <a:rPr lang="cs-CZ" dirty="0">
                <a:solidFill>
                  <a:srgbClr val="000000"/>
                </a:solidFill>
                <a:ea typeface="Calibri" panose="020F0502020204030204"/>
                <a:cs typeface="Calibri"/>
              </a:rPr>
              <a:t>Kolik budu mít pokusů v prvním kole?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cs-CZ" dirty="0">
                <a:solidFill>
                  <a:srgbClr val="000000"/>
                </a:solidFill>
                <a:ea typeface="Calibri" panose="020F0502020204030204"/>
                <a:cs typeface="Calibri"/>
              </a:rPr>
              <a:t>2 pokusy pro JPZ (rozdělení do škol bude automatické, nelze odhadnout, ale snaha o ulehčení pro všechny strany), od 1. 3. 2025</a:t>
            </a:r>
            <a:endParaRPr lang="cs-CZ" dirty="0">
              <a:ea typeface="Calibri"/>
              <a:cs typeface="Calibri"/>
            </a:endParaRPr>
          </a:p>
          <a:p>
            <a:r>
              <a:rPr lang="cs-CZ" dirty="0">
                <a:solidFill>
                  <a:srgbClr val="000000"/>
                </a:solidFill>
                <a:ea typeface="Calibri" panose="020F0502020204030204"/>
                <a:cs typeface="Calibri"/>
              </a:rPr>
              <a:t>Kdy budou vyhlášena kritéria pro PŘ?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cs-CZ" dirty="0">
                <a:solidFill>
                  <a:srgbClr val="000000"/>
                </a:solidFill>
                <a:ea typeface="Calibri" panose="020F0502020204030204"/>
                <a:cs typeface="Calibri"/>
              </a:rPr>
              <a:t>ředitelka školy zveřejní nejpozději do 31. 1. 2025 </a:t>
            </a:r>
          </a:p>
          <a:p>
            <a:r>
              <a:rPr lang="cs-CZ" dirty="0">
                <a:solidFill>
                  <a:srgbClr val="000000"/>
                </a:solidFill>
                <a:ea typeface="Calibri" panose="020F0502020204030204"/>
                <a:cs typeface="Calibri"/>
              </a:rPr>
              <a:t>Je potřeba lékařské potvrzení?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cs-CZ" dirty="0">
                <a:solidFill>
                  <a:srgbClr val="000000"/>
                </a:solidFill>
                <a:ea typeface="Calibri" panose="020F0502020204030204"/>
                <a:cs typeface="Calibri"/>
              </a:rPr>
              <a:t>Gymnázium lékařské potvrzení nevyžaduje</a:t>
            </a:r>
          </a:p>
          <a:p>
            <a:pPr marL="457200" lvl="1" indent="0">
              <a:buNone/>
            </a:pPr>
            <a:endParaRPr lang="cs-CZ" dirty="0">
              <a:solidFill>
                <a:srgbClr val="000000"/>
              </a:solidFill>
              <a:ea typeface="Calibri" panose="020F0502020204030204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9045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CD0022-7F9F-41BD-CEC0-030C102E2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Calibri Light"/>
              </a:rPr>
              <a:t>Podání přihlášky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38FA6F-39E0-777C-3E8D-A9F03001F31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>
                <a:ea typeface="Calibri"/>
                <a:cs typeface="Calibri"/>
              </a:rPr>
              <a:t>Plně elektronicky - systém </a:t>
            </a:r>
            <a:r>
              <a:rPr lang="cs-CZ" dirty="0" err="1">
                <a:ea typeface="Calibri"/>
                <a:cs typeface="Calibri"/>
              </a:rPr>
              <a:t>Dipsy</a:t>
            </a:r>
            <a:endParaRPr lang="cs-CZ" dirty="0">
              <a:ea typeface="Calibri"/>
              <a:cs typeface="Calibri"/>
            </a:endParaRPr>
          </a:p>
          <a:p>
            <a:pPr lvl="1">
              <a:buFont typeface="Courier New" panose="020B0604020202020204" pitchFamily="34" charset="0"/>
              <a:buChar char="o"/>
            </a:pPr>
            <a:r>
              <a:rPr lang="cs-CZ" dirty="0">
                <a:ea typeface="Calibri"/>
                <a:cs typeface="Calibri"/>
              </a:rPr>
              <a:t>Ověřená identita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cs-CZ" dirty="0">
                <a:ea typeface="Calibri"/>
                <a:cs typeface="Calibri"/>
              </a:rPr>
              <a:t>Základní údaje se nahrají automaticky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cs-CZ" dirty="0">
                <a:ea typeface="Calibri"/>
                <a:cs typeface="Calibri"/>
              </a:rPr>
              <a:t>Vše vkládám do systému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cs-CZ" dirty="0">
                <a:ea typeface="Calibri"/>
                <a:cs typeface="Calibri"/>
              </a:rPr>
              <a:t>Do 20. 2. 2025 lze informace upravovat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cs-CZ" dirty="0">
                <a:ea typeface="Calibri"/>
                <a:cs typeface="Calibri"/>
              </a:rPr>
              <a:t>Po potvrzení vyplněného dokumentu se přihlášky automaticky rozešlou školám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cs-CZ" dirty="0">
                <a:ea typeface="Calibri"/>
                <a:cs typeface="Calibri"/>
              </a:rPr>
              <a:t>Žák obdrží unikátní identifikační číslo, pod kterým bude evidován na všech školách a ve výsledcích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cs-CZ" dirty="0">
                <a:ea typeface="Calibri"/>
                <a:cs typeface="Calibri"/>
              </a:rPr>
              <a:t>Následná komunikace bude probíhat v prostředí systému, pokud nebude zák. zástupcem zažádáno o změnu (písemně) </a:t>
            </a:r>
          </a:p>
        </p:txBody>
      </p:sp>
    </p:spTree>
    <p:extLst>
      <p:ext uri="{BB962C8B-B14F-4D97-AF65-F5344CB8AC3E}">
        <p14:creationId xmlns:p14="http://schemas.microsoft.com/office/powerpoint/2010/main" val="2414858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A12337-5A91-28C7-DC86-4FF9CBBF2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a typeface="Calibri Light"/>
                <a:cs typeface="Calibri Light"/>
              </a:rPr>
              <a:t>Podání přihlášky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25F2DE-6CB1-7591-4C43-8D678483CF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658005"/>
          </a:xfrm>
          <a:solidFill>
            <a:srgbClr val="92D050"/>
          </a:solidFill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cs-CZ" dirty="0">
                <a:ea typeface="Calibri"/>
                <a:cs typeface="Calibri"/>
              </a:rPr>
              <a:t>Papírové podání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cs-CZ" dirty="0">
                <a:ea typeface="Calibri"/>
                <a:cs typeface="Calibri"/>
              </a:rPr>
              <a:t>Nově vytvořený formát přihlášky - </a:t>
            </a:r>
            <a:r>
              <a:rPr lang="cs-CZ" dirty="0">
                <a:ea typeface="+mn-lt"/>
                <a:cs typeface="+mn-lt"/>
                <a:hlinkClick r:id="rId2"/>
              </a:rPr>
              <a:t>https://www.prihlaskynastredni.cz/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cs-CZ" dirty="0">
                <a:ea typeface="Calibri"/>
                <a:cs typeface="Calibri"/>
              </a:rPr>
              <a:t>Všechny tři přihlášky musí být vyplněny identicky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cs-CZ" dirty="0">
                <a:ea typeface="Calibri"/>
                <a:cs typeface="Calibri"/>
              </a:rPr>
              <a:t>Přihláška se musí doručit na všechny tři školy</a:t>
            </a:r>
          </a:p>
          <a:p>
            <a:pPr lvl="2">
              <a:buFont typeface="Wingdings" panose="020B0604020202020204" pitchFamily="34" charset="0"/>
              <a:buChar char="§"/>
            </a:pPr>
            <a:r>
              <a:rPr lang="cs-CZ" dirty="0">
                <a:ea typeface="Calibri"/>
                <a:cs typeface="Calibri"/>
              </a:rPr>
              <a:t>Fyzické doručení</a:t>
            </a:r>
          </a:p>
          <a:p>
            <a:pPr lvl="2">
              <a:buFont typeface="Wingdings" panose="020B0604020202020204" pitchFamily="34" charset="0"/>
              <a:buChar char="§"/>
            </a:pPr>
            <a:r>
              <a:rPr lang="cs-CZ" dirty="0">
                <a:ea typeface="Calibri"/>
                <a:cs typeface="Calibri"/>
              </a:rPr>
              <a:t>Doporučený dopis</a:t>
            </a:r>
          </a:p>
          <a:p>
            <a:pPr lvl="2">
              <a:buFont typeface="Wingdings" panose="020B0604020202020204" pitchFamily="34" charset="0"/>
              <a:buChar char="§"/>
            </a:pPr>
            <a:r>
              <a:rPr lang="cs-CZ" dirty="0">
                <a:ea typeface="Calibri"/>
                <a:cs typeface="Calibri"/>
              </a:rPr>
              <a:t>Datová schránka</a:t>
            </a:r>
          </a:p>
          <a:p>
            <a:pPr lvl="2">
              <a:buFont typeface="Wingdings" panose="020B0604020202020204" pitchFamily="34" charset="0"/>
              <a:buChar char="§"/>
            </a:pPr>
            <a:endParaRPr lang="cs-CZ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77155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Zástupný obsah 5" descr="Obsah obrázku text, snímek obrazovky, Písmo, Paralelní&#10;&#10;Popis se vygeneroval automaticky.">
            <a:extLst>
              <a:ext uri="{FF2B5EF4-FFF2-40B4-BE49-F238E27FC236}">
                <a16:creationId xmlns:a16="http://schemas.microsoft.com/office/drawing/2014/main" id="{6C7349BE-C056-B305-5385-8210D05FA0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09923" y="6658"/>
            <a:ext cx="4896185" cy="6858563"/>
          </a:xfrm>
        </p:spPr>
      </p:pic>
    </p:spTree>
    <p:extLst>
      <p:ext uri="{BB962C8B-B14F-4D97-AF65-F5344CB8AC3E}">
        <p14:creationId xmlns:p14="http://schemas.microsoft.com/office/powerpoint/2010/main" val="3283205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obsah 3" descr="Obsah obrázku text, snímek obrazovky, číslo, Paralelní&#10;&#10;Popis se vygeneroval automaticky.">
            <a:extLst>
              <a:ext uri="{FF2B5EF4-FFF2-40B4-BE49-F238E27FC236}">
                <a16:creationId xmlns:a16="http://schemas.microsoft.com/office/drawing/2014/main" id="{D1BB8236-253A-4F7A-D4B7-CB10119AB2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72570" y="-5633"/>
            <a:ext cx="4944054" cy="6846273"/>
          </a:xfrm>
        </p:spPr>
      </p:pic>
    </p:spTree>
    <p:extLst>
      <p:ext uri="{BB962C8B-B14F-4D97-AF65-F5344CB8AC3E}">
        <p14:creationId xmlns:p14="http://schemas.microsoft.com/office/powerpoint/2010/main" val="3503973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F5AA0B-7F2E-BCD1-2EE3-EBCB71975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a typeface="Calibri Light"/>
                <a:cs typeface="Calibri Light"/>
              </a:rPr>
              <a:t>Přílohy přihlášky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7300D9-9CCE-0147-A040-8E30B9220F56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cs-CZ" dirty="0">
                <a:ea typeface="Calibri"/>
                <a:cs typeface="Calibri"/>
              </a:rPr>
              <a:t>Lékařské potvrzení - naše gymnázium nevyžaduje</a:t>
            </a:r>
          </a:p>
          <a:p>
            <a:r>
              <a:rPr lang="cs-CZ" dirty="0">
                <a:ea typeface="Calibri"/>
                <a:cs typeface="Calibri"/>
              </a:rPr>
              <a:t>Hodnocení na vysvědčení z předchozího vzdělávání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cs-CZ" dirty="0">
                <a:ea typeface="Calibri"/>
                <a:cs typeface="Calibri"/>
              </a:rPr>
              <a:t>Vysvědčení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cs-CZ" dirty="0">
                <a:ea typeface="Calibri"/>
                <a:cs typeface="Calibri"/>
              </a:rPr>
              <a:t>Výpis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cs-CZ" dirty="0">
                <a:ea typeface="Calibri"/>
                <a:cs typeface="Calibri"/>
              </a:rPr>
              <a:t>Formulář - lze získat od ZŠ</a:t>
            </a:r>
          </a:p>
          <a:p>
            <a:r>
              <a:rPr lang="cs-CZ" dirty="0">
                <a:ea typeface="Calibri"/>
                <a:cs typeface="Calibri"/>
              </a:rPr>
              <a:t>Další skutečnosti, které osvědčují vhodné schopnosti, vědomosti a zájmy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cs-CZ" dirty="0">
                <a:ea typeface="Calibri"/>
                <a:cs typeface="Calibri"/>
              </a:rPr>
              <a:t>Diplomy z vědomostních soutěží</a:t>
            </a:r>
          </a:p>
          <a:p>
            <a:r>
              <a:rPr lang="cs-CZ" dirty="0">
                <a:ea typeface="Calibri"/>
                <a:cs typeface="Calibri"/>
              </a:rPr>
              <a:t>Vše ve formátu prosté kopie, škola si dodatečně může vyžádat originál</a:t>
            </a:r>
          </a:p>
          <a:p>
            <a:r>
              <a:rPr lang="cs-CZ" dirty="0">
                <a:ea typeface="Calibri"/>
                <a:cs typeface="Calibri"/>
              </a:rPr>
              <a:t>Vše bude konkretizováno v kritériích PŘ</a:t>
            </a:r>
          </a:p>
        </p:txBody>
      </p:sp>
    </p:spTree>
    <p:extLst>
      <p:ext uri="{BB962C8B-B14F-4D97-AF65-F5344CB8AC3E}">
        <p14:creationId xmlns:p14="http://schemas.microsoft.com/office/powerpoint/2010/main" val="2461301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obsah 3" descr="Obsah obrázku text, snímek obrazovky, Paralelní, řada/pruh&#10;&#10;Popis se vygeneroval automaticky.">
            <a:extLst>
              <a:ext uri="{FF2B5EF4-FFF2-40B4-BE49-F238E27FC236}">
                <a16:creationId xmlns:a16="http://schemas.microsoft.com/office/drawing/2014/main" id="{7EAEAA9F-1117-6F7D-46AA-CD028EDF0E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66451" y="-5633"/>
            <a:ext cx="4961905" cy="6870853"/>
          </a:xfrm>
        </p:spPr>
      </p:pic>
    </p:spTree>
    <p:extLst>
      <p:ext uri="{BB962C8B-B14F-4D97-AF65-F5344CB8AC3E}">
        <p14:creationId xmlns:p14="http://schemas.microsoft.com/office/powerpoint/2010/main" val="2995038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D98556-D56C-6FF2-EB0D-C2B0865BC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a typeface="Calibri Light"/>
                <a:cs typeface="Calibri Light"/>
              </a:rPr>
              <a:t>Pozvánka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0BD2B8-1736-CE4C-E68C-5E56F0802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281709"/>
          </a:xfrm>
          <a:solidFill>
            <a:srgbClr val="92D050"/>
          </a:solidFill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>
                <a:ea typeface="Calibri"/>
                <a:cs typeface="Calibri"/>
              </a:rPr>
              <a:t>Zaslání se odvíjí od způsobu podání přihlášky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cs-CZ" dirty="0">
                <a:ea typeface="Calibri"/>
                <a:cs typeface="Calibri"/>
              </a:rPr>
              <a:t>Plně elektronické podání - pozvánka zaslána skrze systém </a:t>
            </a:r>
            <a:r>
              <a:rPr lang="cs-CZ" dirty="0" err="1">
                <a:ea typeface="Calibri"/>
                <a:cs typeface="Calibri"/>
              </a:rPr>
              <a:t>Dipsy</a:t>
            </a:r>
            <a:endParaRPr lang="cs-CZ" dirty="0">
              <a:ea typeface="Calibri"/>
              <a:cs typeface="Calibri"/>
            </a:endParaRPr>
          </a:p>
          <a:p>
            <a:pPr lvl="1">
              <a:buFont typeface="Courier New" panose="020B0604020202020204" pitchFamily="34" charset="0"/>
              <a:buChar char="o"/>
            </a:pPr>
            <a:r>
              <a:rPr lang="cs-CZ" dirty="0">
                <a:ea typeface="Calibri"/>
                <a:cs typeface="Calibri"/>
              </a:rPr>
              <a:t>Hybridní systém - pozvánka zaslána papírově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cs-CZ" dirty="0">
                <a:ea typeface="Calibri"/>
                <a:cs typeface="Calibri"/>
              </a:rPr>
              <a:t>Papírové podání - pozvánka zaslána papírově</a:t>
            </a:r>
          </a:p>
          <a:p>
            <a:r>
              <a:rPr lang="cs-CZ" dirty="0">
                <a:ea typeface="Calibri"/>
                <a:cs typeface="Calibri"/>
              </a:rPr>
              <a:t>Na pozvánce je uveden identifikační kód žáka</a:t>
            </a:r>
          </a:p>
          <a:p>
            <a:pPr lvl="1">
              <a:buFont typeface="Courier New" panose="020B0604020202020204" pitchFamily="34" charset="0"/>
              <a:buChar char="o"/>
            </a:pPr>
            <a:endParaRPr lang="cs-CZ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0973975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685</Words>
  <Application>Microsoft Office PowerPoint</Application>
  <PresentationFormat>Širokoúhlá obrazovka</PresentationFormat>
  <Paragraphs>90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Courier New</vt:lpstr>
      <vt:lpstr>Wingdings</vt:lpstr>
      <vt:lpstr>Motiv systému Office</vt:lpstr>
      <vt:lpstr>Přijímací řízení  2025</vt:lpstr>
      <vt:lpstr>Přihláška - základní otázky</vt:lpstr>
      <vt:lpstr>Podání přihlášky</vt:lpstr>
      <vt:lpstr>Podání přihlášky</vt:lpstr>
      <vt:lpstr>Prezentace aplikace PowerPoint</vt:lpstr>
      <vt:lpstr>Prezentace aplikace PowerPoint</vt:lpstr>
      <vt:lpstr>Přílohy přihlášky</vt:lpstr>
      <vt:lpstr>Prezentace aplikace PowerPoint</vt:lpstr>
      <vt:lpstr>Pozvánka</vt:lpstr>
      <vt:lpstr>Termíny JPZ</vt:lpstr>
      <vt:lpstr>Vyhlášení výsledků</vt:lpstr>
      <vt:lpstr>Nechci nastoupit na přiřazenou školu</vt:lpstr>
      <vt:lpstr>2. kolo PŘ</vt:lpstr>
      <vt:lpstr>Podání přihlášky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/>
  <cp:lastModifiedBy>Lukáš Weissgrab</cp:lastModifiedBy>
  <cp:revision>461</cp:revision>
  <dcterms:created xsi:type="dcterms:W3CDTF">2024-01-04T08:53:40Z</dcterms:created>
  <dcterms:modified xsi:type="dcterms:W3CDTF">2025-01-20T06:27:05Z</dcterms:modified>
</cp:coreProperties>
</file>